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9" r:id="rId3"/>
    <p:sldId id="417" r:id="rId4"/>
    <p:sldId id="418" r:id="rId5"/>
    <p:sldId id="419" r:id="rId6"/>
    <p:sldId id="420" r:id="rId7"/>
    <p:sldId id="421" r:id="rId8"/>
    <p:sldId id="422" r:id="rId9"/>
    <p:sldId id="423" r:id="rId10"/>
    <p:sldId id="424" r:id="rId11"/>
    <p:sldId id="425" r:id="rId12"/>
    <p:sldId id="426" r:id="rId13"/>
    <p:sldId id="427" r:id="rId14"/>
    <p:sldId id="325" r:id="rId15"/>
    <p:sldId id="374" r:id="rId16"/>
    <p:sldId id="375" r:id="rId17"/>
    <p:sldId id="376" r:id="rId18"/>
    <p:sldId id="377" r:id="rId19"/>
    <p:sldId id="378" r:id="rId20"/>
    <p:sldId id="379" r:id="rId21"/>
    <p:sldId id="380" r:id="rId22"/>
    <p:sldId id="381" r:id="rId23"/>
    <p:sldId id="382" r:id="rId24"/>
    <p:sldId id="383" r:id="rId25"/>
    <p:sldId id="384" r:id="rId26"/>
    <p:sldId id="385" r:id="rId27"/>
    <p:sldId id="386" r:id="rId28"/>
    <p:sldId id="387" r:id="rId29"/>
    <p:sldId id="388" r:id="rId30"/>
  </p:sldIdLst>
  <p:sldSz cx="12192000" cy="6858000"/>
  <p:notesSz cx="6667500" cy="99044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8" autoAdjust="0"/>
    <p:restoredTop sz="94249" autoAdjust="0"/>
  </p:normalViewPr>
  <p:slideViewPr>
    <p:cSldViewPr snapToGrid="0">
      <p:cViewPr varScale="1">
        <p:scale>
          <a:sx n="70" d="100"/>
          <a:sy n="70" d="100"/>
        </p:scale>
        <p:origin x="738" y="66"/>
      </p:cViewPr>
      <p:guideLst/>
    </p:cSldViewPr>
  </p:slideViewPr>
  <p:outlineViewPr>
    <p:cViewPr>
      <p:scale>
        <a:sx n="33" d="100"/>
        <a:sy n="33" d="100"/>
      </p:scale>
      <p:origin x="0" y="-600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9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776707" y="0"/>
            <a:ext cx="2889250" cy="4969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CDEE0-EE98-46EF-9C39-FF2A0BC8B67C}" type="datetimeFigureOut">
              <a:rPr lang="hu-HU" smtClean="0"/>
              <a:t>2017.02.27.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07474"/>
            <a:ext cx="2889250" cy="4969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776707" y="9407474"/>
            <a:ext cx="2889250" cy="4969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B0F16-12F5-446E-B846-537FC5427FF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6882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9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776707" y="0"/>
            <a:ext cx="2889250" cy="4969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D0BD44-C4C3-4F42-B7C7-B78AB97EA8F8}" type="datetimeFigureOut">
              <a:rPr lang="hu-HU" smtClean="0"/>
              <a:t>2017.02.27.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61950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66750" y="4766499"/>
            <a:ext cx="5334000" cy="38998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07474"/>
            <a:ext cx="2889250" cy="4969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776707" y="9407474"/>
            <a:ext cx="2889250" cy="4969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3ADF2-2094-4176-8DF4-AB0DA76EC1F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4666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3ADF2-2094-4176-8DF4-AB0DA76EC1F7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9190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3ADF2-2094-4176-8DF4-AB0DA76EC1F7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0782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3ADF2-2094-4176-8DF4-AB0DA76EC1F7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01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0E09-BE06-4AD1-88DC-1A76E126B01D}" type="datetimeFigureOut">
              <a:rPr lang="hu-HU" smtClean="0"/>
              <a:t>2017.02.27.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FF533-4E30-4936-8F47-C692BF19AE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2668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0E09-BE06-4AD1-88DC-1A76E126B01D}" type="datetimeFigureOut">
              <a:rPr lang="hu-HU" smtClean="0"/>
              <a:t>2017.02.27.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FF533-4E30-4936-8F47-C692BF19AE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2747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0E09-BE06-4AD1-88DC-1A76E126B01D}" type="datetimeFigureOut">
              <a:rPr lang="hu-HU" smtClean="0"/>
              <a:t>2017.02.27.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FF533-4E30-4936-8F47-C692BF19AE45}" type="slidenum">
              <a:rPr lang="hu-HU" smtClean="0"/>
              <a:t>‹#›</a:t>
            </a:fld>
            <a:endParaRPr lang="hu-H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1526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0E09-BE06-4AD1-88DC-1A76E126B01D}" type="datetimeFigureOut">
              <a:rPr lang="hu-HU" smtClean="0"/>
              <a:t>2017.02.27.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FF533-4E30-4936-8F47-C692BF19AE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0559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0E09-BE06-4AD1-88DC-1A76E126B01D}" type="datetimeFigureOut">
              <a:rPr lang="hu-HU" smtClean="0"/>
              <a:t>2017.02.27.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FF533-4E30-4936-8F47-C692BF19AE45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0227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0E09-BE06-4AD1-88DC-1A76E126B01D}" type="datetimeFigureOut">
              <a:rPr lang="hu-HU" smtClean="0"/>
              <a:t>2017.02.27.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FF533-4E30-4936-8F47-C692BF19AE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071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0E09-BE06-4AD1-88DC-1A76E126B01D}" type="datetimeFigureOut">
              <a:rPr lang="hu-HU" smtClean="0"/>
              <a:t>2017.02.27.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FF533-4E30-4936-8F47-C692BF19AE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5299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0E09-BE06-4AD1-88DC-1A76E126B01D}" type="datetimeFigureOut">
              <a:rPr lang="hu-HU" smtClean="0"/>
              <a:t>2017.02.27.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FF533-4E30-4936-8F47-C692BF19AE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0366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0E09-BE06-4AD1-88DC-1A76E126B01D}" type="datetimeFigureOut">
              <a:rPr lang="hu-HU" smtClean="0"/>
              <a:t>2017.02.27.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FF533-4E30-4936-8F47-C692BF19AE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8006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0E09-BE06-4AD1-88DC-1A76E126B01D}" type="datetimeFigureOut">
              <a:rPr lang="hu-HU" smtClean="0"/>
              <a:t>2017.02.27.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FF533-4E30-4936-8F47-C692BF19AE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2109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0E09-BE06-4AD1-88DC-1A76E126B01D}" type="datetimeFigureOut">
              <a:rPr lang="hu-HU" smtClean="0"/>
              <a:t>2017.02.27.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FF533-4E30-4936-8F47-C692BF19AE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8886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0E09-BE06-4AD1-88DC-1A76E126B01D}" type="datetimeFigureOut">
              <a:rPr lang="hu-HU" smtClean="0"/>
              <a:t>2017.02.27.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FF533-4E30-4936-8F47-C692BF19AE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330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0E09-BE06-4AD1-88DC-1A76E126B01D}" type="datetimeFigureOut">
              <a:rPr lang="hu-HU" smtClean="0"/>
              <a:t>2017.02.27.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FF533-4E30-4936-8F47-C692BF19AE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9631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0E09-BE06-4AD1-88DC-1A76E126B01D}" type="datetimeFigureOut">
              <a:rPr lang="hu-HU" smtClean="0"/>
              <a:t>2017.02.27.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FF533-4E30-4936-8F47-C692BF19AE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4005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0E09-BE06-4AD1-88DC-1A76E126B01D}" type="datetimeFigureOut">
              <a:rPr lang="hu-HU" smtClean="0"/>
              <a:t>2017.02.27.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FF533-4E30-4936-8F47-C692BF19AE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7306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0E09-BE06-4AD1-88DC-1A76E126B01D}" type="datetimeFigureOut">
              <a:rPr lang="hu-HU" smtClean="0"/>
              <a:t>2017.02.27.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FF533-4E30-4936-8F47-C692BF19AE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0908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B0E09-BE06-4AD1-88DC-1A76E126B01D}" type="datetimeFigureOut">
              <a:rPr lang="hu-HU" smtClean="0"/>
              <a:t>2017.02.27.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64FF533-4E30-4936-8F47-C692BF19AE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1806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  <p:sldLayoutId id="2147483916" r:id="rId14"/>
    <p:sldLayoutId id="2147483917" r:id="rId15"/>
    <p:sldLayoutId id="21474839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116114" y="1401842"/>
            <a:ext cx="648082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hu-HU" b="1" dirty="0">
                <a:solidFill>
                  <a:schemeClr val="accent1"/>
                </a:solidFill>
              </a:rPr>
              <a:t>Budapesti Műszaki és Gazdaságtudományi Egyetem</a:t>
            </a:r>
          </a:p>
          <a:p>
            <a:pPr algn="ctr"/>
            <a:r>
              <a:rPr lang="hu-HU" b="1" dirty="0">
                <a:solidFill>
                  <a:schemeClr val="accent1"/>
                </a:solidFill>
              </a:rPr>
              <a:t>Közlekedésmérnöki </a:t>
            </a:r>
            <a:r>
              <a:rPr lang="hu-HU" b="1" dirty="0" smtClean="0">
                <a:solidFill>
                  <a:schemeClr val="accent1"/>
                </a:solidFill>
              </a:rPr>
              <a:t>és Járműmérnöki Kar</a:t>
            </a:r>
            <a:endParaRPr lang="hu-HU" b="1" dirty="0">
              <a:solidFill>
                <a:schemeClr val="accent1"/>
              </a:solidFill>
            </a:endParaRPr>
          </a:p>
          <a:p>
            <a:pPr algn="ctr"/>
            <a:r>
              <a:rPr lang="hu-HU" b="1" dirty="0" smtClean="0">
                <a:solidFill>
                  <a:schemeClr val="accent1"/>
                </a:solidFill>
              </a:rPr>
              <a:t>Közlekedésüzemi és Közlekedésgazdasági </a:t>
            </a:r>
            <a:r>
              <a:rPr lang="hu-HU" b="1" dirty="0">
                <a:solidFill>
                  <a:schemeClr val="accent1"/>
                </a:solidFill>
              </a:rPr>
              <a:t>Tanszék</a:t>
            </a:r>
          </a:p>
        </p:txBody>
      </p:sp>
      <p:pic>
        <p:nvPicPr>
          <p:cNvPr id="5" name="Kép 4" descr="image00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0300" y="340921"/>
            <a:ext cx="403244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zövegdoboz 5"/>
          <p:cNvSpPr txBox="1"/>
          <p:nvPr/>
        </p:nvSpPr>
        <p:spPr>
          <a:xfrm>
            <a:off x="655659" y="2795840"/>
            <a:ext cx="8989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smtClean="0">
                <a:solidFill>
                  <a:schemeClr val="accent1"/>
                </a:solidFill>
              </a:rPr>
              <a:t>Szállítmányozás </a:t>
            </a:r>
            <a:r>
              <a:rPr lang="hu-HU" sz="3200" b="1" dirty="0" smtClean="0">
                <a:solidFill>
                  <a:schemeClr val="accent1"/>
                </a:solidFill>
              </a:rPr>
              <a:t>I.</a:t>
            </a:r>
            <a:endParaRPr lang="hu-HU" sz="3200" b="1" dirty="0" smtClean="0">
              <a:solidFill>
                <a:schemeClr val="accent1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2728232" y="4658846"/>
            <a:ext cx="52565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solidFill>
                  <a:schemeClr val="accent1"/>
                </a:solidFill>
              </a:rPr>
              <a:t>Dr. </a:t>
            </a:r>
            <a:r>
              <a:rPr lang="hu-HU" sz="2400" b="1" dirty="0" err="1" smtClean="0">
                <a:solidFill>
                  <a:schemeClr val="accent1"/>
                </a:solidFill>
              </a:rPr>
              <a:t>habil</a:t>
            </a:r>
            <a:r>
              <a:rPr lang="hu-HU" sz="2400" b="1" dirty="0" smtClean="0">
                <a:solidFill>
                  <a:schemeClr val="accent1"/>
                </a:solidFill>
              </a:rPr>
              <a:t>. </a:t>
            </a:r>
            <a:r>
              <a:rPr lang="hu-HU" sz="2400" b="1" dirty="0" err="1" smtClean="0">
                <a:solidFill>
                  <a:schemeClr val="accent1"/>
                </a:solidFill>
              </a:rPr>
              <a:t>Duleba</a:t>
            </a:r>
            <a:r>
              <a:rPr lang="hu-HU" sz="2400" b="1" dirty="0" smtClean="0">
                <a:solidFill>
                  <a:schemeClr val="accent1"/>
                </a:solidFill>
              </a:rPr>
              <a:t> Szabolcs</a:t>
            </a:r>
          </a:p>
          <a:p>
            <a:pPr algn="ctr"/>
            <a:r>
              <a:rPr lang="hu-HU" b="1" dirty="0" smtClean="0">
                <a:solidFill>
                  <a:schemeClr val="accent1"/>
                </a:solidFill>
              </a:rPr>
              <a:t>Egyetemi docens</a:t>
            </a:r>
          </a:p>
          <a:p>
            <a:pPr algn="ctr"/>
            <a:r>
              <a:rPr lang="hu-HU" b="1" dirty="0" err="1" smtClean="0">
                <a:solidFill>
                  <a:schemeClr val="accent1"/>
                </a:solidFill>
              </a:rPr>
              <a:t>duleba.szabolcs</a:t>
            </a:r>
            <a:r>
              <a:rPr lang="hu-HU" b="1" dirty="0" smtClean="0">
                <a:solidFill>
                  <a:schemeClr val="accent1"/>
                </a:solidFill>
              </a:rPr>
              <a:t>@</a:t>
            </a:r>
            <a:r>
              <a:rPr lang="hu-HU" b="1" dirty="0" err="1" smtClean="0">
                <a:solidFill>
                  <a:schemeClr val="accent1"/>
                </a:solidFill>
              </a:rPr>
              <a:t>mail.bme.hu</a:t>
            </a:r>
            <a:endParaRPr lang="hu-HU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11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Fuvarozói </a:t>
            </a:r>
            <a:r>
              <a:rPr lang="hu-HU" smtClean="0"/>
              <a:t>kártérítés/címzetti kárigény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Ha a küldemény teljesen vagy részlegesen megsemmisült/megsérült, fuvardíjra nem jogosult, és meg kell térítenie a kárt/értékcsökkenést, ha nem tudja kimenteni magát.</a:t>
            </a:r>
          </a:p>
          <a:p>
            <a:r>
              <a:rPr lang="hu-HU" dirty="0" smtClean="0"/>
              <a:t>Ha a kárt szándékosan okozta, minden kárért felelős.</a:t>
            </a:r>
          </a:p>
          <a:p>
            <a:r>
              <a:rPr lang="hu-HU" dirty="0" smtClean="0"/>
              <a:t>Az átvételkor a címzett a kárigényt haladéktalanul érvényesítse, különben jogvesztés történik. Max 3 napon belül lehet az igényt érvényesíteni, de csak akkor, ha átvételkor nem látszott külső sérülés (különben csak az átvételkor).</a:t>
            </a:r>
          </a:p>
          <a:p>
            <a:r>
              <a:rPr lang="hu-HU" dirty="0" smtClean="0"/>
              <a:t>A fuvarozási szerződés alapján támasztott minden igény 1 év alatt elévül.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16308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Szállítmányozási szerződés</a:t>
            </a:r>
            <a:br>
              <a:rPr lang="hu-HU" dirty="0" smtClean="0"/>
            </a:br>
            <a:r>
              <a:rPr lang="hu-HU" dirty="0" smtClean="0"/>
              <a:t>A szállítmányozó kötelezettségei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2033517"/>
            <a:ext cx="8596668" cy="4667534"/>
          </a:xfrm>
        </p:spPr>
        <p:txBody>
          <a:bodyPr>
            <a:normAutofit/>
          </a:bodyPr>
          <a:lstStyle/>
          <a:p>
            <a:r>
              <a:rPr lang="hu-HU" dirty="0" smtClean="0"/>
              <a:t>Fuvarozók vagy más szállítmányozó megválasztásában, útirány kijelölésében és egyéb kötelezettségei teljesítésében a gazdaságosságot és a küldemény biztonságát kell szem előtt tartania.</a:t>
            </a:r>
          </a:p>
          <a:p>
            <a:r>
              <a:rPr lang="hu-HU" dirty="0" smtClean="0"/>
              <a:t>Köteles a megbízó utasításait követni. Ha az ellentétes a fentiekkel, köteles a megbízót figyelmeztetni. Ha az írásban megismétli és másokat nem veszélyeztet, köteles végrehajtani.</a:t>
            </a:r>
          </a:p>
          <a:p>
            <a:r>
              <a:rPr lang="hu-HU" dirty="0" smtClean="0"/>
              <a:t>Ha a megbízó utasítást ad rá (de csak akkor), köteles a szállítmányt biztosítani.</a:t>
            </a:r>
          </a:p>
          <a:p>
            <a:r>
              <a:rPr lang="hu-HU" dirty="0" smtClean="0"/>
              <a:t>Ha megbízottként más szállítmányozót vagy fuvarozót bíz meg, tevékenységükért felel.</a:t>
            </a:r>
          </a:p>
          <a:p>
            <a:r>
              <a:rPr lang="hu-HU" dirty="0" smtClean="0"/>
              <a:t>Ha viszont a megbízó bíz meg más szállítmányozókat vagy fuvarozókat, azok közvetlenül a megbízónak felelnek.</a:t>
            </a:r>
          </a:p>
          <a:p>
            <a:r>
              <a:rPr lang="hu-HU" dirty="0" smtClean="0"/>
              <a:t>A megbízó érdekeit a fuvarozókkal szemben köteles érvényesíteni (annak saját joga is van érdekei érvényesítésére).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58257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szállítmányozó jogai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Belépési jog: maga is végezheti az árutovábbítást.</a:t>
            </a:r>
          </a:p>
          <a:p>
            <a:r>
              <a:rPr lang="hu-HU" dirty="0" smtClean="0"/>
              <a:t>Joga van a szállítmányozási díjra, továbbá az árutovábbítással összefüggő egyéb szükséges költségek megtérítésére.</a:t>
            </a:r>
          </a:p>
          <a:p>
            <a:r>
              <a:rPr lang="hu-HU" dirty="0" smtClean="0"/>
              <a:t>Megilleti az utólagos fuvarkedvezmény vagy üzletszerzési jutalék, amelyet a fuvarozók juttathatnak neki a továbbított küldemény után.</a:t>
            </a:r>
          </a:p>
          <a:p>
            <a:r>
              <a:rPr lang="hu-HU" dirty="0" smtClean="0"/>
              <a:t>Zálogjog illeti meg szállítmányozási díja és egyéb költségei erejéig a birtokába került szállítmányon.</a:t>
            </a:r>
          </a:p>
          <a:p>
            <a:r>
              <a:rPr lang="hu-HU" dirty="0" smtClean="0"/>
              <a:t>Ezt az előző szállítmányozók javára is köteles érvényesíteni, ha ezt elmulasztja, nekik közvetlenül felel.</a:t>
            </a:r>
          </a:p>
          <a:p>
            <a:r>
              <a:rPr lang="hu-HU" dirty="0" smtClean="0"/>
              <a:t>A zálogjoggal biztosított követelését a fuvarozó után, de más jogosultak előtt, bírósági eljárás nélkül, közvetlen kereskedelmi forgalmi értékesítéssel érvényesítheti.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05712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szállítmányozó felelőssége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 küldeményben bekövetkezett kárért fuvarozó módjára, vagyis fokozottan felelős. Más károkért a rendes vétkesség alapján felel.</a:t>
            </a:r>
          </a:p>
          <a:p>
            <a:r>
              <a:rPr lang="hu-HU" dirty="0" smtClean="0"/>
              <a:t>Fuvarozó módjára a küldeményért csak akkor felel, ha vagy maga fuvarozta vagy mások küldeményével együtt (gyűjtőfuvarozásban) továbbíttatta más fuvarozókkal.</a:t>
            </a:r>
          </a:p>
          <a:p>
            <a:r>
              <a:rPr lang="hu-HU" dirty="0" smtClean="0"/>
              <a:t>A szállítmányozási szerződés alapján támasztott igények 1 év alatt elévülnek.</a:t>
            </a:r>
          </a:p>
          <a:p>
            <a:r>
              <a:rPr lang="hu-HU" dirty="0" smtClean="0"/>
              <a:t>A szállítmányozó szerződéseire és egyéb, nem szállítási tevékenységére a bizomány vonatkozik, a továbbításra, kezelésre és megóvásra pedig a fuvarozási jogszabályok vonatkoznak.</a:t>
            </a:r>
          </a:p>
          <a:p>
            <a:r>
              <a:rPr lang="hu-HU" dirty="0" smtClean="0"/>
              <a:t>A bizományi szerződés alapján a bizományos díjazás ellenében köteles a megbízó javára a saját nevében adásvételi szerződéseket kötni. Bizományosi szerződés az a szerződés is, amelyben nem adásvételre, hanem szerződéskötésre vállalkozik </a:t>
            </a:r>
            <a:r>
              <a:rPr lang="hu-HU" smtClean="0"/>
              <a:t>a bizományos.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58060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2" y="215703"/>
            <a:ext cx="10213579" cy="1176999"/>
          </a:xfrm>
        </p:spPr>
        <p:txBody>
          <a:bodyPr>
            <a:normAutofit/>
          </a:bodyPr>
          <a:lstStyle/>
          <a:p>
            <a:r>
              <a:rPr lang="hu-HU" b="1" dirty="0" smtClean="0"/>
              <a:t>A kötelem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2" y="881226"/>
            <a:ext cx="10213579" cy="1022951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u-HU" sz="2400" dirty="0" smtClean="0">
                <a:solidFill>
                  <a:schemeClr val="tx1"/>
                </a:solidFill>
              </a:rPr>
              <a:t>A kötelem kötelezettség a szolgáltatás teljesítésére és jogosultság a teljesítés követelésére. Valamely dolog átadására vagy tevékenység elvégzésére irányul.</a:t>
            </a:r>
          </a:p>
        </p:txBody>
      </p:sp>
      <p:sp>
        <p:nvSpPr>
          <p:cNvPr id="6" name="Téglalap 5"/>
          <p:cNvSpPr/>
          <p:nvPr/>
        </p:nvSpPr>
        <p:spPr>
          <a:xfrm>
            <a:off x="677332" y="2217586"/>
            <a:ext cx="908564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Többnyire szerződésből keletkezik;</a:t>
            </a:r>
            <a:endParaRPr lang="hu-HU" sz="2400" dirty="0"/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Jellemzően a tevékenység teljesítésével szűnik meg, de kölcsönös elállással vagy hatósági határozattal is megszüntethető;</a:t>
            </a:r>
            <a:endParaRPr lang="hu-HU" sz="2400" dirty="0"/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A szolgáltatást a kötelem tartalmának megfelelően kell teljesíteni;</a:t>
            </a:r>
            <a:endParaRPr lang="hu-HU" sz="2400" dirty="0"/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Határnap: megadott napon kell teljesíteni a szolgáltatást Határidő: megadott időtartamon belül bármikor teljesíthető;</a:t>
            </a:r>
            <a:endParaRPr lang="hu-HU" sz="2400" dirty="0"/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A jogosult a kötelezett kérelmére köteles a teljesítést írásban elismerni. A teljesítés költségei a kötelezettet terhelik;</a:t>
            </a:r>
            <a:endParaRPr lang="hu-HU" sz="2400" dirty="0"/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A követelések általában 5 év alatt évülnek el (ha a tv. másként nem rendelkezik), a követelés esedékességekor kezdődik az 5 év elévülés. Megszakíthatja egyezség, csődeljárás, bírósági eljárás.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29768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szerződés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787857"/>
            <a:ext cx="8596668" cy="4253505"/>
          </a:xfrm>
        </p:spPr>
        <p:txBody>
          <a:bodyPr>
            <a:normAutofit lnSpcReduction="10000"/>
          </a:bodyPr>
          <a:lstStyle/>
          <a:p>
            <a:r>
              <a:rPr lang="hu-HU" sz="2000" dirty="0" smtClean="0"/>
              <a:t>A szerződés a felek kölcsönös és egybehangzó jognyilatkozata, amelyből kötelezettség keletkezik a szolgáltatás teljesítésére és jogosultság a szolgáltatás követelésére.</a:t>
            </a:r>
          </a:p>
          <a:p>
            <a:endParaRPr lang="hu-HU" sz="2000" dirty="0" smtClean="0"/>
          </a:p>
          <a:p>
            <a:r>
              <a:rPr lang="hu-HU" sz="2000" dirty="0" smtClean="0"/>
              <a:t>A felek kötelesek a szerződés megkötése előtt, érvényben léte alatt és megszüntetése során együttműködni és tájékoztatni egymást az azt érintő körülményekről. Amelyik fél ezt megszegi, köteles a másik felet az okozott károk megtérítésének általános szabályai szerint </a:t>
            </a:r>
            <a:r>
              <a:rPr lang="hu-HU" sz="2000" dirty="0" err="1" smtClean="0"/>
              <a:t>kártéríteni</a:t>
            </a:r>
            <a:r>
              <a:rPr lang="hu-HU" sz="2000" dirty="0" smtClean="0"/>
              <a:t>.</a:t>
            </a:r>
          </a:p>
          <a:p>
            <a:endParaRPr lang="hu-HU" sz="2000" dirty="0" smtClean="0"/>
          </a:p>
          <a:p>
            <a:r>
              <a:rPr lang="hu-HU" sz="2000" dirty="0" smtClean="0"/>
              <a:t>Szerződés akkor jön létre, amikor az egyik fél által tett törvényes ajánlatára a másik fél által tett elfogadó nyilatkozat hatályba lép. Ha késedelmesen tett a másik fél elfogadó nyilatkozatot, a szerződés nem jön létre.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4165204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Szerződésszegés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760561"/>
            <a:ext cx="8596668" cy="4572000"/>
          </a:xfrm>
        </p:spPr>
        <p:txBody>
          <a:bodyPr>
            <a:noAutofit/>
          </a:bodyPr>
          <a:lstStyle/>
          <a:p>
            <a:r>
              <a:rPr lang="hu-HU" sz="2000" dirty="0" smtClean="0"/>
              <a:t>Bármely kötelezettség szerződésszerű teljesítésének elmaradása.</a:t>
            </a:r>
          </a:p>
          <a:p>
            <a:r>
              <a:rPr lang="hu-HU" sz="2000" dirty="0" smtClean="0"/>
              <a:t>Az a fél is szerződést szeg, amely elmulasztja megtenni azokat az intézkedéseket vagy nyilatkozatokat, amelyekkel a szerződés kötelezettségei teljesíthetők.</a:t>
            </a:r>
          </a:p>
          <a:p>
            <a:r>
              <a:rPr lang="hu-HU" sz="2000" dirty="0" smtClean="0"/>
              <a:t>Amely személy más személyt is bevon a szerződési kötelezettségének teljesítésébe, az adott személy magatartásáért úgy felel, mintha maga járt volna el.</a:t>
            </a:r>
          </a:p>
          <a:p>
            <a:r>
              <a:rPr lang="hu-HU" sz="2000" dirty="0" smtClean="0"/>
              <a:t>A sérelmet szenvedett fél jogosult a szolgáltatás teljesítésének követelésére, továbbá saját szolgáltatásának arányos részét a teljesülésig visszatarthatja vagy elállhat a teljesítésétől.</a:t>
            </a:r>
          </a:p>
          <a:p>
            <a:r>
              <a:rPr lang="hu-HU" sz="2000" dirty="0" smtClean="0"/>
              <a:t>Kártérítés címén meg kell téríteni a szolgáltatás tárgyában keletkezett kárt, de a jogosultnak bizonyítani kell a kár nagyságát. </a:t>
            </a:r>
          </a:p>
          <a:p>
            <a:r>
              <a:rPr lang="hu-HU" sz="2000" dirty="0" smtClean="0"/>
              <a:t>Szándékos károkozás esetén a teljes kárt meg kell téríteni.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6621812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Kellékszavatosság és kötbér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b="1" dirty="0" smtClean="0"/>
              <a:t>A kötelezett a hibás teljesítésért ún. kellékszavatossággal tartozik</a:t>
            </a:r>
            <a:r>
              <a:rPr lang="hu-HU" sz="2000" dirty="0" smtClean="0"/>
              <a:t>. A jogosult ilyenkor </a:t>
            </a:r>
            <a:r>
              <a:rPr lang="hu-HU" sz="2000" b="1" dirty="0" smtClean="0"/>
              <a:t>kijavítást vagy kicserélést </a:t>
            </a:r>
            <a:r>
              <a:rPr lang="hu-HU" sz="2000" dirty="0" smtClean="0"/>
              <a:t>kérhet vagy az </a:t>
            </a:r>
            <a:r>
              <a:rPr lang="hu-HU" sz="2000" b="1" dirty="0" smtClean="0"/>
              <a:t>ellenszolgáltatás arányos leszállítását </a:t>
            </a:r>
            <a:r>
              <a:rPr lang="hu-HU" sz="2000" dirty="0" smtClean="0"/>
              <a:t>kérheti, a hibát a </a:t>
            </a:r>
            <a:r>
              <a:rPr lang="hu-HU" sz="2000" b="1" dirty="0" smtClean="0"/>
              <a:t>saját költségén kijavíthatja</a:t>
            </a:r>
            <a:r>
              <a:rPr lang="hu-HU" sz="2000" dirty="0" smtClean="0"/>
              <a:t>, de ezt beszámíthatja az ellenszolgáltatásba, illetve a szerződéstől </a:t>
            </a:r>
            <a:r>
              <a:rPr lang="hu-HU" sz="2000" b="1" dirty="0" smtClean="0"/>
              <a:t>elállhat</a:t>
            </a:r>
            <a:r>
              <a:rPr lang="hu-HU" sz="2000" dirty="0" smtClean="0"/>
              <a:t>. A jogosult kellékszavatossági igénye a teljesítéstől számított </a:t>
            </a:r>
            <a:r>
              <a:rPr lang="hu-HU" sz="2000" b="1" dirty="0" smtClean="0"/>
              <a:t>1 év alatt évül </a:t>
            </a:r>
            <a:r>
              <a:rPr lang="hu-HU" sz="2000" b="1" smtClean="0"/>
              <a:t>el</a:t>
            </a:r>
            <a:r>
              <a:rPr lang="hu-HU" sz="2000" smtClean="0"/>
              <a:t>.</a:t>
            </a:r>
          </a:p>
          <a:p>
            <a:endParaRPr lang="hu-HU" sz="2000" dirty="0" smtClean="0"/>
          </a:p>
          <a:p>
            <a:r>
              <a:rPr lang="hu-HU" sz="2000" dirty="0" smtClean="0"/>
              <a:t>A kötelezett kötbér fizetésére kötelezheti magát, amennyiben </a:t>
            </a:r>
            <a:r>
              <a:rPr lang="hu-HU" sz="2000" b="1" dirty="0" smtClean="0"/>
              <a:t>olyan okból, amelyért felelős megszegi a szerződést</a:t>
            </a:r>
            <a:r>
              <a:rPr lang="hu-HU" sz="2000" dirty="0" smtClean="0"/>
              <a:t>. </a:t>
            </a:r>
            <a:r>
              <a:rPr lang="hu-HU" sz="2000" b="1" dirty="0" smtClean="0"/>
              <a:t>Mentesül</a:t>
            </a:r>
            <a:r>
              <a:rPr lang="hu-HU" sz="2000" dirty="0" smtClean="0"/>
              <a:t>, ha szerződésszegését kimenti. Írásban köthető ki. </a:t>
            </a:r>
            <a:r>
              <a:rPr lang="hu-HU" sz="2000" b="1" dirty="0" smtClean="0"/>
              <a:t>Teljesítés</a:t>
            </a:r>
            <a:r>
              <a:rPr lang="hu-HU" sz="2000" dirty="0" smtClean="0"/>
              <a:t> esetére és </a:t>
            </a:r>
            <a:r>
              <a:rPr lang="hu-HU" sz="2000" b="1" dirty="0" smtClean="0"/>
              <a:t>késedelem</a:t>
            </a:r>
            <a:r>
              <a:rPr lang="hu-HU" sz="2000" dirty="0" smtClean="0"/>
              <a:t> esetére is lehet kötbért kikötni, de a hatály csak addig terjed, amire kikötötték.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3854946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fuvarozási szerződés aktuális jellemzői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000" dirty="0" smtClean="0"/>
              <a:t>Fuvarozási szerződés alapján a fuvarozó a küldemény rendeltetési helyére történő továbbítására és a címzettnek történő kiszolgáltatására, a feladó díj fizetésére köteles.</a:t>
            </a:r>
          </a:p>
          <a:p>
            <a:endParaRPr lang="hu-HU" sz="2000" dirty="0" smtClean="0"/>
          </a:p>
          <a:p>
            <a:r>
              <a:rPr lang="hu-HU" sz="2000" dirty="0" smtClean="0"/>
              <a:t>A fuvarozó a feladó utasítására köteles fuvarlevelet kiállítani és abból egy példányt átadni vagy a küldemény átvételéről elismervényt adni.</a:t>
            </a:r>
          </a:p>
          <a:p>
            <a:endParaRPr lang="hu-HU" sz="2000" dirty="0" smtClean="0"/>
          </a:p>
          <a:p>
            <a:r>
              <a:rPr lang="hu-HU" sz="2000" dirty="0" smtClean="0"/>
              <a:t>A fuvarozó által kiállított fuvarlevél – az ellenkező bizonyításáig – bizonyítja a fuvarozási szerződés létrejöttét, a küldemény átvételét, valamint hogy számosságban és csomagolásban megfelelt a fuvarlevélben leírtaknak, ha a fuvarlevelet a feladó és a fuvarozó is aláírta. 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532431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fuvarlevél tartalma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542197"/>
            <a:ext cx="8596668" cy="4831307"/>
          </a:xfrm>
        </p:spPr>
        <p:txBody>
          <a:bodyPr>
            <a:normAutofit/>
          </a:bodyPr>
          <a:lstStyle/>
          <a:p>
            <a:r>
              <a:rPr lang="hu-HU" sz="2000" dirty="0" smtClean="0"/>
              <a:t>A küldemény átvételének helyét és időpontját.</a:t>
            </a:r>
          </a:p>
          <a:p>
            <a:endParaRPr lang="hu-HU" sz="2000" dirty="0" smtClean="0"/>
          </a:p>
          <a:p>
            <a:r>
              <a:rPr lang="hu-HU" sz="2000" dirty="0" smtClean="0"/>
              <a:t>A feladó, fuvarozó és címzett nevét és címét.</a:t>
            </a:r>
          </a:p>
          <a:p>
            <a:endParaRPr lang="hu-HU" sz="2000" dirty="0" smtClean="0"/>
          </a:p>
          <a:p>
            <a:r>
              <a:rPr lang="hu-HU" sz="2000" dirty="0" smtClean="0"/>
              <a:t>A kiszolgáltatás helyét.</a:t>
            </a:r>
          </a:p>
          <a:p>
            <a:endParaRPr lang="hu-HU" sz="2000" dirty="0" smtClean="0"/>
          </a:p>
          <a:p>
            <a:r>
              <a:rPr lang="hu-HU" sz="2000" dirty="0" smtClean="0"/>
              <a:t>A küldemény megnevezését, csomagolási módját, veszélyességének az adott fuvarozási ágnak megfelelő jelölését.</a:t>
            </a:r>
          </a:p>
          <a:p>
            <a:endParaRPr lang="hu-HU" sz="2000" dirty="0" smtClean="0"/>
          </a:p>
          <a:p>
            <a:r>
              <a:rPr lang="hu-HU" sz="2000" dirty="0" smtClean="0"/>
              <a:t>Darabszámát, jelét, számát, tömegét, vagy más módon kifejezett mennyiségét.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221802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4658941" cy="1601337"/>
          </a:xfrm>
        </p:spPr>
        <p:txBody>
          <a:bodyPr>
            <a:normAutofit/>
          </a:bodyPr>
          <a:lstStyle/>
          <a:p>
            <a:r>
              <a:rPr lang="hu-HU" b="1" dirty="0" smtClean="0"/>
              <a:t>A fuvar- és szállítmányozási jog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9038" y="2878552"/>
            <a:ext cx="8994848" cy="3792704"/>
          </a:xfrm>
        </p:spPr>
        <p:txBody>
          <a:bodyPr>
            <a:noAutofit/>
          </a:bodyPr>
          <a:lstStyle/>
          <a:p>
            <a:r>
              <a:rPr lang="hu-HU" sz="2000" b="1" cap="small" dirty="0" smtClean="0"/>
              <a:t>a </a:t>
            </a:r>
            <a:r>
              <a:rPr lang="hu-HU" sz="2000" b="1" cap="small" dirty="0" smtClean="0">
                <a:solidFill>
                  <a:srgbClr val="FF0000"/>
                </a:solidFill>
              </a:rPr>
              <a:t>PTK </a:t>
            </a:r>
            <a:r>
              <a:rPr lang="hu-HU" sz="2000" cap="small" dirty="0" smtClean="0">
                <a:solidFill>
                  <a:schemeClr val="tx1"/>
                </a:solidFill>
              </a:rPr>
              <a:t>szabályozza mindkettőt</a:t>
            </a:r>
            <a:r>
              <a:rPr lang="hu-HU" sz="2000" b="1" cap="small" dirty="0" smtClean="0"/>
              <a:t>; </a:t>
            </a:r>
            <a:endParaRPr lang="hu-HU" sz="2000" b="1" cap="small" dirty="0"/>
          </a:p>
          <a:p>
            <a:r>
              <a:rPr lang="hu-HU" sz="2000" b="1" cap="small" dirty="0" smtClean="0">
                <a:solidFill>
                  <a:srgbClr val="FF0000"/>
                </a:solidFill>
              </a:rPr>
              <a:t>2014 </a:t>
            </a:r>
            <a:r>
              <a:rPr lang="hu-HU" sz="2000" cap="small" dirty="0" smtClean="0">
                <a:solidFill>
                  <a:schemeClr val="tx1"/>
                </a:solidFill>
              </a:rPr>
              <a:t>óta új megközelítés, bár a bírói gyakorlat fokozatosan tér át, ezért érdemes ismerni a régit is</a:t>
            </a:r>
            <a:r>
              <a:rPr lang="hu-HU" sz="2000" b="1" cap="small" dirty="0" smtClean="0"/>
              <a:t>;</a:t>
            </a:r>
            <a:endParaRPr lang="hu-HU" sz="2000" b="1" cap="small" dirty="0"/>
          </a:p>
          <a:p>
            <a:r>
              <a:rPr lang="hu-HU" sz="2000" cap="small" dirty="0" smtClean="0">
                <a:solidFill>
                  <a:schemeClr val="tx1"/>
                </a:solidFill>
              </a:rPr>
              <a:t>Fuvarozási szerződés</a:t>
            </a:r>
            <a:r>
              <a:rPr lang="hu-HU" sz="2000" cap="small" dirty="0" smtClean="0"/>
              <a:t>: </a:t>
            </a:r>
            <a:r>
              <a:rPr lang="hu-HU" sz="2000" cap="small" dirty="0" smtClean="0">
                <a:solidFill>
                  <a:srgbClr val="FF0000"/>
                </a:solidFill>
              </a:rPr>
              <a:t>eredménykötelezettség</a:t>
            </a:r>
            <a:r>
              <a:rPr lang="hu-HU" sz="2000" b="1" cap="small" dirty="0" smtClean="0"/>
              <a:t>;</a:t>
            </a:r>
            <a:endParaRPr lang="hu-HU" sz="2000" b="1" cap="small" dirty="0"/>
          </a:p>
          <a:p>
            <a:r>
              <a:rPr lang="hu-HU" sz="2000" cap="small" dirty="0" smtClean="0">
                <a:solidFill>
                  <a:schemeClr val="tx1"/>
                </a:solidFill>
              </a:rPr>
              <a:t>Szállítmányozási szerződés: </a:t>
            </a:r>
            <a:r>
              <a:rPr lang="hu-HU" sz="2000" cap="small" dirty="0" smtClean="0">
                <a:solidFill>
                  <a:srgbClr val="FF0000"/>
                </a:solidFill>
              </a:rPr>
              <a:t>ügyviteli kötelezettség, ezen belül is bizományosi kötelezettség</a:t>
            </a:r>
          </a:p>
          <a:p>
            <a:r>
              <a:rPr lang="hu-HU" sz="2000" cap="small" dirty="0" smtClean="0">
                <a:solidFill>
                  <a:schemeClr val="tx1"/>
                </a:solidFill>
              </a:rPr>
              <a:t>Szerződéstípustól független részek: </a:t>
            </a:r>
            <a:r>
              <a:rPr lang="hu-HU" sz="2000" cap="small" dirty="0" smtClean="0">
                <a:solidFill>
                  <a:srgbClr val="FF0000"/>
                </a:solidFill>
              </a:rPr>
              <a:t>kötelmek és szerződés általános szabályai</a:t>
            </a:r>
          </a:p>
          <a:p>
            <a:r>
              <a:rPr lang="hu-HU" sz="2000" cap="small" dirty="0" smtClean="0">
                <a:solidFill>
                  <a:schemeClr val="tx1"/>
                </a:solidFill>
              </a:rPr>
              <a:t>A részletes szabályokban csak a specifikus elemek szerepelnek</a:t>
            </a:r>
            <a:endParaRPr lang="hu-HU" sz="2000" cap="small" dirty="0">
              <a:solidFill>
                <a:schemeClr val="tx1"/>
              </a:solidFill>
            </a:endParaRPr>
          </a:p>
        </p:txBody>
      </p:sp>
      <p:pic>
        <p:nvPicPr>
          <p:cNvPr id="2054" name="Picture 6" descr="http://kathabuzz.com/media/2013/02/how-to-write-pi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491" y="96653"/>
            <a:ext cx="3542176" cy="2346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54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fuvareszköz kiállítása és a rakodás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A fuvarozó köteles a fuvareszközt a szerződésben meghatározott időben és helyen, fuvarozásra alkalmas állapotban kiállítani, és a fuvarozást késedelem nélkül megkezdeni.</a:t>
            </a:r>
          </a:p>
          <a:p>
            <a:r>
              <a:rPr lang="hu-HU" sz="2000" dirty="0" smtClean="0"/>
              <a:t>A küldemény berakodására a feladó köteles.</a:t>
            </a:r>
          </a:p>
          <a:p>
            <a:r>
              <a:rPr lang="hu-HU" sz="2000" dirty="0" smtClean="0"/>
              <a:t>Ha a kirakodást a címzett nem végzi el, a fuvarozó azt a feladó költségére elvégezheti.</a:t>
            </a:r>
          </a:p>
          <a:p>
            <a:r>
              <a:rPr lang="hu-HU" sz="2000" dirty="0" smtClean="0"/>
              <a:t>A berakás és a kirakás körében a küldemény elhelyezése tekintetében a fuvarozót utasítási jog illeti meg.</a:t>
            </a:r>
          </a:p>
          <a:p>
            <a:r>
              <a:rPr lang="hu-HU" sz="2000" dirty="0" smtClean="0"/>
              <a:t>A feladó a szerződéstől a fuvarozás megkezdése előtt elállhat, amennyiben a fuvareszköz kiállítását nem megfelelőnek ítéli meg.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3147018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fuvarozó zálogjoga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dirty="0" smtClean="0"/>
              <a:t>A fuvarozót a fuvardíj és a költségek biztosítására zálogjog illeti meg azokon a dolgokon, amelyek a fuvarozás során a birtokába kerültek, vagy amelyekkel okmányok útján rendelkezik.</a:t>
            </a:r>
          </a:p>
          <a:p>
            <a:endParaRPr lang="hu-HU" sz="2000" dirty="0"/>
          </a:p>
          <a:p>
            <a:endParaRPr lang="hu-HU" sz="2000" dirty="0" smtClean="0"/>
          </a:p>
          <a:p>
            <a:r>
              <a:rPr lang="hu-HU" sz="2000" dirty="0" smtClean="0"/>
              <a:t>A zálogjog a fuvarozónak a feladóval szemben fennálló, </a:t>
            </a:r>
            <a:r>
              <a:rPr lang="hu-HU" sz="2000" b="1" dirty="0" smtClean="0"/>
              <a:t>más fuvarozási szerződésből származó</a:t>
            </a:r>
            <a:r>
              <a:rPr lang="hu-HU" sz="2000" dirty="0" smtClean="0"/>
              <a:t> lejárt és nem vitatott követelését is biztosítja.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9824024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fuvarozási szerződés elévülése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A fuvarozási szerződés kapcsán támasztható igények – a szándékosan vagy súlyos gondatlanságból okozottak kivételével – </a:t>
            </a:r>
            <a:r>
              <a:rPr lang="hu-HU" sz="2000" b="1" dirty="0" smtClean="0"/>
              <a:t>1 év </a:t>
            </a:r>
            <a:r>
              <a:rPr lang="hu-HU" sz="2000" dirty="0" smtClean="0"/>
              <a:t>alatt elévülnek. Az elévülés kezdő időpontja a küldemény címzettnek történő kiszolgáltatásának időpontja vagy az az időpont, amikor a küldeményt a címzettnek ki kellett volna szolgáltatni. Ezt kell alkalmazni akkor is, ha a fuvarozó több fuvarozási módot alkalmazott a küldemény továbbítása során.</a:t>
            </a:r>
          </a:p>
          <a:p>
            <a:endParaRPr lang="hu-HU" sz="2000" dirty="0" smtClean="0"/>
          </a:p>
          <a:p>
            <a:r>
              <a:rPr lang="hu-HU" sz="2000" dirty="0" smtClean="0"/>
              <a:t>A </a:t>
            </a:r>
            <a:r>
              <a:rPr lang="hu-HU" sz="2000" b="1" dirty="0" smtClean="0"/>
              <a:t>szándékos vagy súlyos </a:t>
            </a:r>
            <a:r>
              <a:rPr lang="hu-HU" sz="2000" dirty="0" smtClean="0"/>
              <a:t>gondatlanságból okozott károkból eredő igények érvényesítése </a:t>
            </a:r>
            <a:r>
              <a:rPr lang="hu-HU" sz="2000" b="1" dirty="0" smtClean="0"/>
              <a:t>5 éves </a:t>
            </a:r>
            <a:r>
              <a:rPr lang="hu-HU" sz="2000" dirty="0" smtClean="0"/>
              <a:t>elévülésűek a fenti elévülési kezdőidőponttal.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9155047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vállalkozás szabályainak alkalmazása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A fuvarozási szerződésekre a külön nem szabályozott (fentiekben ismertetett pontok) esetekre a </a:t>
            </a:r>
            <a:r>
              <a:rPr lang="hu-HU" sz="2000" b="1" dirty="0" smtClean="0"/>
              <a:t>vállalkozási szerződés </a:t>
            </a:r>
            <a:r>
              <a:rPr lang="hu-HU" sz="2000" dirty="0" smtClean="0"/>
              <a:t>általános szabályait kell alkalmazni.</a:t>
            </a:r>
          </a:p>
          <a:p>
            <a:r>
              <a:rPr lang="hu-HU" sz="2000" dirty="0" smtClean="0"/>
              <a:t>A vállalkozói díj a szerződés teljesítésekor esedékes. Ha a felek a vállalkozói díjnál </a:t>
            </a:r>
            <a:r>
              <a:rPr lang="hu-HU" sz="2000" b="1" dirty="0" smtClean="0"/>
              <a:t>átalányban</a:t>
            </a:r>
            <a:r>
              <a:rPr lang="hu-HU" sz="2000" dirty="0" smtClean="0"/>
              <a:t> állapodtak meg, a vállalkozó az átalánydíjon felül a pótmunka ellenértékét követelheti, a többletmunka ellenértékének megtérítésére nem jogosult. (pótmunka: tervmódosítással elvégzendő; többletmunka: tervmódosítás nélkül, a rendeltetésszerűség miatt elvégzendő) DE! Ha a szerződéskötéskor a többletmunka előre nem volt látható, azt is meg kell téríteni.</a:t>
            </a:r>
          </a:p>
          <a:p>
            <a:r>
              <a:rPr lang="hu-HU" sz="2000" dirty="0" smtClean="0"/>
              <a:t>Amennyiben </a:t>
            </a:r>
            <a:r>
              <a:rPr lang="hu-HU" sz="2000" b="1" dirty="0" smtClean="0"/>
              <a:t>tételes</a:t>
            </a:r>
            <a:r>
              <a:rPr lang="hu-HU" sz="2000" dirty="0" smtClean="0"/>
              <a:t> elszámolás szerint meghatározott a vállalkozói díj, a vállalkozó az elvégzett munka ellenértékére jogosult.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4520259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szállítmányozási szerződés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 smtClean="0"/>
              <a:t>Szállítmányozási szerződés alapján a szállítmányozó a saját nevében a megbízó javára küldemény továbbítására vonatkozó szerződések megkötésére és jognyilatkozatok megtételére, a megbízó díj fizetésére köteles.</a:t>
            </a:r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r>
              <a:rPr lang="hu-HU" sz="2400" dirty="0" smtClean="0"/>
              <a:t>A fuvarozási és a bizományosi szerződések szabályait együttesen alkalmazzuk szállítmányozás során, elhatárolva a fuvarozás és a megbízás jogviszonyait.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6908171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szállítmányozó (megbízott) kötelezettségei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szállítmányozó a megbízó igényeit a fuvarozóval, és más, a szállítmányozó által igénybevett közreműködőkkel szemben, a megbízó utasítása esetén a megbízó költségére és kockázatára köteles érvényesíteni.</a:t>
            </a:r>
          </a:p>
          <a:p>
            <a:r>
              <a:rPr lang="hu-HU" dirty="0" smtClean="0"/>
              <a:t>A szállítmányozó utasítás nélkül is köteles a megbízó jogainak megóvásához szükséges jognyilatkozatokat megtenni.</a:t>
            </a:r>
          </a:p>
          <a:p>
            <a:r>
              <a:rPr lang="hu-HU" dirty="0" smtClean="0"/>
              <a:t>A szállítmányozó a fuvarozást maga is elláthatja (belépési jog).</a:t>
            </a:r>
          </a:p>
          <a:p>
            <a:r>
              <a:rPr lang="hu-HU" dirty="0" smtClean="0"/>
              <a:t>A szállítmányozót illeti az utólagos fuvardíjkedvezmény vagy üzletszerzési jutalék, amelyet a továbbított küldemények után a fuvarozó neki juttat.</a:t>
            </a:r>
          </a:p>
          <a:p>
            <a:r>
              <a:rPr lang="hu-HU" dirty="0" smtClean="0"/>
              <a:t>Felelőssége fuvarozói felelősség, ha együttszállítás miatt keletkezett kár vagy a birtokában lévő küldemény elvész vagy károsodik.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611670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megbízó felelőssége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b="1" dirty="0" smtClean="0"/>
              <a:t>Harmadik személy </a:t>
            </a:r>
            <a:r>
              <a:rPr lang="hu-HU" sz="2000" dirty="0" smtClean="0"/>
              <a:t>követelésének veszélye esetén a szállítmányozó megfelelő </a:t>
            </a:r>
            <a:r>
              <a:rPr lang="hu-HU" sz="2000" b="1" dirty="0" smtClean="0"/>
              <a:t>biztosítékot</a:t>
            </a:r>
            <a:r>
              <a:rPr lang="hu-HU" sz="2000" dirty="0" smtClean="0"/>
              <a:t> követelhet a megbízótól. Ha a megbízó nem ad megfelelő biztosítékot, a szállítmányozó a szerződést felmondhatja.</a:t>
            </a:r>
          </a:p>
          <a:p>
            <a:endParaRPr lang="hu-HU" sz="2000" dirty="0" smtClean="0"/>
          </a:p>
          <a:p>
            <a:r>
              <a:rPr lang="hu-HU" sz="2000" dirty="0" smtClean="0"/>
              <a:t>A megbízó felel azért a kárért, amely az utasításból, a küldemény elégtelen csomagolásából, jelöléséből, vagy a megbízó által adott adatok, okmányok, információk hiányosságából, pontatlanságából, hiányából származik.</a:t>
            </a:r>
          </a:p>
          <a:p>
            <a:endParaRPr lang="hu-HU" sz="2000" dirty="0" smtClean="0"/>
          </a:p>
          <a:p>
            <a:r>
              <a:rPr lang="hu-HU" sz="2000" dirty="0" smtClean="0"/>
              <a:t>A szállítmányozási szerződésből fakadó igények – a szándékosan vagy súlyos gondatlansággal okozott károk kivételével – 1 év alatt évülnek el.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9276222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fuvarozási szerződés és a bizományi szerződés hatályának elkülönítése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2447192"/>
            <a:ext cx="8596668" cy="3880773"/>
          </a:xfrm>
        </p:spPr>
        <p:txBody>
          <a:bodyPr>
            <a:normAutofit/>
          </a:bodyPr>
          <a:lstStyle/>
          <a:p>
            <a:r>
              <a:rPr lang="hu-HU" sz="2400" dirty="0" smtClean="0"/>
              <a:t>Fuvarozási szerződés szabályai: a küldeménnyel kapcsolatos tájékoztatási kötelezettség, a küldemény kezelésére, megóvására, továbbítására, a szállítmányozót megillető zálogjogra, és a fuvarozási szerződésből fakadó igények elévülésére vonatkoznak.</a:t>
            </a:r>
          </a:p>
          <a:p>
            <a:endParaRPr lang="hu-HU" sz="2400" dirty="0"/>
          </a:p>
          <a:p>
            <a:endParaRPr lang="hu-HU" sz="2400" dirty="0" smtClean="0"/>
          </a:p>
          <a:p>
            <a:r>
              <a:rPr lang="hu-HU" sz="2400" dirty="0" smtClean="0"/>
              <a:t>Bizományosi szerződés szabályai: az összes, szállítmányozó és megbízó viszonyára vonatkozó szabály.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2663422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megbízási (bizományosi) szerződés felmondása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sz="2000" dirty="0" smtClean="0"/>
              <a:t>A szerződést bármelyik fél felmondhatja.</a:t>
            </a:r>
          </a:p>
          <a:p>
            <a:r>
              <a:rPr lang="hu-HU" sz="2000" dirty="0" smtClean="0"/>
              <a:t>A megbízó felmondása esetén a megbízó köteles megtéríteni a megbízottnak a felmondással okozott kárt, kivéve, ha a felmondásra a megbízott szerződésszegése miatt került sor.</a:t>
            </a:r>
          </a:p>
          <a:p>
            <a:r>
              <a:rPr lang="hu-HU" sz="2000" dirty="0" smtClean="0"/>
              <a:t>Ha a szerződést a megbízott alkalmatlan időben mondta fel, köteles megtéríteni a felmondással a megbízónak okozott kárt, kivéve, ha a felmondásra a megbízó szerződésszegése miatt került sor.</a:t>
            </a:r>
          </a:p>
          <a:p>
            <a:r>
              <a:rPr lang="hu-HU" sz="2000" dirty="0" smtClean="0"/>
              <a:t>A felmondás jogának kizárása vagy korlátozása semmis.</a:t>
            </a:r>
          </a:p>
          <a:p>
            <a:r>
              <a:rPr lang="hu-HU" sz="2000" dirty="0" smtClean="0"/>
              <a:t>Tartós megbízási jogviszony esetén azonban a felek megállapodhatnak a felmondás jogának korlátozásában, és kiköthetik azt is, hogy meghatározott idő előtt a rendes felmondás joga nem gyakorolható.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3842267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szállítmányozó zálogjoga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2400" dirty="0" smtClean="0"/>
          </a:p>
          <a:p>
            <a:endParaRPr lang="hu-HU" sz="2400" dirty="0"/>
          </a:p>
          <a:p>
            <a:r>
              <a:rPr lang="hu-HU" sz="2400" dirty="0" smtClean="0"/>
              <a:t>A megbízottat a megbízási díj és a költségek biztosítására zálogjog illeti meg a megbízónak azon vagyontárgyain, amelyek a megbízás következtében kerültek a birtokába.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80043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2014 előtti PTK szabályozás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Ezen alapszik a 2014 utáni szabályozás is, igaz, más megközelítésben.</a:t>
            </a:r>
          </a:p>
          <a:p>
            <a:endParaRPr lang="hu-HU" dirty="0" smtClean="0"/>
          </a:p>
          <a:p>
            <a:r>
              <a:rPr lang="hu-HU" dirty="0" smtClean="0"/>
              <a:t>A bírói gyakorlat lassabban áll át, ismerni kell a 2014 előtti szabályozást is, bár elsősorban hivatkozni már a 2014 utánira lehet.</a:t>
            </a:r>
          </a:p>
          <a:p>
            <a:endParaRPr lang="hu-HU" dirty="0" smtClean="0"/>
          </a:p>
          <a:p>
            <a:r>
              <a:rPr lang="hu-HU" dirty="0" smtClean="0"/>
              <a:t>Az eredmény (</a:t>
            </a:r>
            <a:r>
              <a:rPr lang="hu-HU" dirty="0" err="1" smtClean="0"/>
              <a:t>fuv</a:t>
            </a:r>
            <a:r>
              <a:rPr lang="hu-HU" dirty="0" smtClean="0"/>
              <a:t>) és az ügyviteli/bizományosi (száll) kötelmek mindkettőre jellemzőek, a szerződési jog is hasonló.</a:t>
            </a:r>
          </a:p>
          <a:p>
            <a:endParaRPr lang="hu-HU" dirty="0"/>
          </a:p>
          <a:p>
            <a:r>
              <a:rPr lang="hu-HU" dirty="0" smtClean="0"/>
              <a:t>A vállalkozásra vonatkozó jogszabályok – kevésbé transzparens módon – megjelentek a korábbi PTK vonatkozó részeiben is.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09225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fuvarozás megkezdése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Fuvarozási szerződés megkötésével kezdődik jogilag, amely legtöbb esetben (</a:t>
            </a:r>
            <a:r>
              <a:rPr lang="hu-HU" dirty="0" err="1" smtClean="0"/>
              <a:t>kiv</a:t>
            </a:r>
            <a:r>
              <a:rPr lang="hu-HU" dirty="0" smtClean="0"/>
              <a:t>. kis értékű, ad hoc szállítások) a fuvarlevél kiállításával egyenértékű. Jogszabály kötelezővé teheti fuvarlevél kiállítását.</a:t>
            </a:r>
          </a:p>
          <a:p>
            <a:endParaRPr lang="hu-HU" dirty="0" smtClean="0"/>
          </a:p>
          <a:p>
            <a:r>
              <a:rPr lang="hu-HU" dirty="0" smtClean="0"/>
              <a:t>A fuvarozási szerződésben a fuvarozó vállalja, hogy a feladótól átvett szállítmányt díjazás ellenében a rendeltetési helyére szállítja és a címzettnek kiszolgáltatja.</a:t>
            </a:r>
          </a:p>
          <a:p>
            <a:endParaRPr lang="hu-HU" dirty="0" smtClean="0"/>
          </a:p>
          <a:p>
            <a:r>
              <a:rPr lang="hu-HU" dirty="0" smtClean="0"/>
              <a:t>A küldemény átvételének napja az a nap, amelyen a fuvarozó a fuvarlevelet aláírta és lebélyegezte.</a:t>
            </a:r>
          </a:p>
          <a:p>
            <a:endParaRPr lang="hu-HU" dirty="0" smtClean="0"/>
          </a:p>
          <a:p>
            <a:r>
              <a:rPr lang="hu-HU" dirty="0" smtClean="0"/>
              <a:t>A fuvarozó köteles a fuvarlevél aláírt másodpéldányát átadni és a küldemény átvételéről elismervényt adni, ha azt a feladó kéri.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11940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feladó kötelezettségei a fuvarozás során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Köteles a küldeményt megfelelően csomagolni (külső-belső védelem).</a:t>
            </a:r>
          </a:p>
          <a:p>
            <a:r>
              <a:rPr lang="hu-HU" dirty="0" smtClean="0"/>
              <a:t>A szállításhoz és az esetleges hatósági kezeléshez szükséges okmányokat a fuvarozónak átadni.</a:t>
            </a:r>
          </a:p>
          <a:p>
            <a:r>
              <a:rPr lang="hu-HU" dirty="0" smtClean="0"/>
              <a:t>Akadály felmerülése esetén köteles a fuvardíj arányos részét megfizetni.</a:t>
            </a:r>
          </a:p>
          <a:p>
            <a:r>
              <a:rPr lang="hu-HU" dirty="0" smtClean="0"/>
              <a:t>Elállhat a fuvarozástól annak megkezdése előtt, de ekkor köteles a fuvarozó esetleges kárát megtéríteni.</a:t>
            </a:r>
          </a:p>
          <a:p>
            <a:r>
              <a:rPr lang="hu-HU" dirty="0" smtClean="0"/>
              <a:t>Általában a küldemény berakását elvégezni, ha mégsem, a fuvarozónak ezért díjat fizetni.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78360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feladó jogai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692322"/>
            <a:ext cx="8596668" cy="4817660"/>
          </a:xfrm>
        </p:spPr>
        <p:txBody>
          <a:bodyPr/>
          <a:lstStyle/>
          <a:p>
            <a:r>
              <a:rPr lang="hu-HU" dirty="0" smtClean="0"/>
              <a:t>A küldemény kiszolgáltatásáig, illetve címzettnek átadásáig rendelkezési joga van a küldemény felett. (Ha ez többletköltséget okoz az eredeti feltételekhez képest, azt a fuvarozónak meg kell térítenie.)</a:t>
            </a:r>
          </a:p>
          <a:p>
            <a:endParaRPr lang="hu-HU" dirty="0" smtClean="0"/>
          </a:p>
          <a:p>
            <a:r>
              <a:rPr lang="hu-HU" dirty="0" smtClean="0"/>
              <a:t>Ha a fuvarozó késik a szállítóeszköz kiállításával, a feladó a szerződéstől elállhat és addigi költségei megtérítését vagy a más fuvarozónak fizetett fuvardíjtöbbletet követelheti.</a:t>
            </a:r>
          </a:p>
          <a:p>
            <a:endParaRPr lang="hu-HU" dirty="0" smtClean="0"/>
          </a:p>
          <a:p>
            <a:r>
              <a:rPr lang="hu-HU" dirty="0" smtClean="0"/>
              <a:t>Elállhat a szállítás megkezdése előtt a szerződéstől, de ekkor az esetleges fuvarozói kárt meg kell térítenie.</a:t>
            </a:r>
          </a:p>
          <a:p>
            <a:endParaRPr lang="hu-HU" dirty="0" smtClean="0"/>
          </a:p>
          <a:p>
            <a:r>
              <a:rPr lang="hu-HU" dirty="0" smtClean="0"/>
              <a:t>Joga van értesülni a szállítást befolyásoló bármilyen körülményről.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20322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fuvarozó kötelezettségei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651379"/>
            <a:ext cx="8596668" cy="5076966"/>
          </a:xfrm>
        </p:spPr>
        <p:txBody>
          <a:bodyPr>
            <a:normAutofit/>
          </a:bodyPr>
          <a:lstStyle/>
          <a:p>
            <a:r>
              <a:rPr lang="hu-HU" dirty="0" smtClean="0"/>
              <a:t>A fuvareszközt a megfelelő helyen, időben és fuvarozásra alkalmas állapotban kiállítani.</a:t>
            </a:r>
          </a:p>
          <a:p>
            <a:r>
              <a:rPr lang="hu-HU" dirty="0" smtClean="0"/>
              <a:t>A küldemény továbbításában a gazdaságosságot és a küldemény biztonságát szem előtt tartani.</a:t>
            </a:r>
          </a:p>
          <a:p>
            <a:r>
              <a:rPr lang="hu-HU" dirty="0" smtClean="0"/>
              <a:t>A feladó utasításait követni, ha azok nem veszélyeztetik a gazdaságos, gyors és biztonságos továbbítást. Erre figyelmeztetnie kell a feladót, ha az írásban megismétli, és nem veszélyeztet másokat, akkor végre kell hajtania az utasításokat.</a:t>
            </a:r>
          </a:p>
          <a:p>
            <a:r>
              <a:rPr lang="hu-HU" dirty="0" smtClean="0"/>
              <a:t>Akadály esetén a feladótól haladéktalanul utasítást kérni.</a:t>
            </a:r>
          </a:p>
          <a:p>
            <a:r>
              <a:rPr lang="hu-HU" dirty="0" smtClean="0"/>
              <a:t>Ha a küldeményt kár érte, a határidő jelentős túllépése várható vagy ha a küldemény kiszolgáltatása nem lehetséges, értesítési kötelezettsége van.</a:t>
            </a:r>
          </a:p>
          <a:p>
            <a:r>
              <a:rPr lang="hu-HU" dirty="0" smtClean="0"/>
              <a:t>A küldemény megérkezéséről a címzettet haladéktalanul köteles értesíteni.</a:t>
            </a:r>
          </a:p>
          <a:p>
            <a:r>
              <a:rPr lang="hu-HU" dirty="0" smtClean="0"/>
              <a:t>Követnie kell a címzett átvétellel kapcsolatos utasításait, de csak akkor, ha azok nem ellentétesek a feladó érdekeivel (a többletköltséget a címzettnek kell állnia). </a:t>
            </a:r>
          </a:p>
          <a:p>
            <a:r>
              <a:rPr lang="hu-HU" dirty="0" smtClean="0"/>
              <a:t>Ha az átadás nem lehetséges, vagy a címzett nem teljesíti fizetési kötelezettségét, a feladót értesítenie kell és a szállítmányt a felelős őrzés szerint meg kell őriznie.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2444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fuvarozó jogai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760561"/>
            <a:ext cx="8596668" cy="4585648"/>
          </a:xfrm>
        </p:spPr>
        <p:txBody>
          <a:bodyPr>
            <a:normAutofit/>
          </a:bodyPr>
          <a:lstStyle/>
          <a:p>
            <a:r>
              <a:rPr lang="hu-HU" dirty="0" smtClean="0"/>
              <a:t>Megtagadhatja a küldemény átvételét, ha problémás a csomagolás (veszélyeztető) vagy a kapott iratok vagy késlekedik a berakás.</a:t>
            </a:r>
          </a:p>
          <a:p>
            <a:r>
              <a:rPr lang="hu-HU" dirty="0" smtClean="0"/>
              <a:t>Más fuvarozóra bízhatja a küldemény továbbítását. Ekkor a fuvarozók egyetemlegesen felelősek, kivéve, ha a feladó bízta meg mindet, akkor egyenként.</a:t>
            </a:r>
          </a:p>
          <a:p>
            <a:r>
              <a:rPr lang="hu-HU" dirty="0" smtClean="0"/>
              <a:t>Több fuvarozónál egyenként követelhetik a fuvardíjat, ha külön bízta meg őket a feladó, különben az első fuvarozó a feladótól az utána következőekét, az utolsó a címzettől az előtte lévőkét követelheti.</a:t>
            </a:r>
          </a:p>
          <a:p>
            <a:r>
              <a:rPr lang="hu-HU" dirty="0" smtClean="0"/>
              <a:t>A fuvarozási díjon felül az esetlegesen felmerülő hasznos és célirányos költségeket is követelheti.</a:t>
            </a:r>
          </a:p>
          <a:p>
            <a:r>
              <a:rPr lang="hu-HU" dirty="0" smtClean="0"/>
              <a:t>Zálogjoga van a küldemény felett, ezt külön bírósági eljárás nélkül a zálogtárgyak kereskedelmi forgalomban való értékesítésével elégítheti ki, több fuvarozó esetében a többi fuvardíj és költségének erejéig is.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36753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Fuvarozói felelősség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Késedelmes szállítás esetén a </a:t>
            </a:r>
            <a:r>
              <a:rPr lang="hu-HU" b="1" dirty="0" smtClean="0"/>
              <a:t>rendes vétkes felelősség </a:t>
            </a:r>
            <a:r>
              <a:rPr lang="hu-HU" dirty="0" smtClean="0"/>
              <a:t>alapján felel (kimentés: ha igazolja, hogy a tőle elvárható módon járt el), </a:t>
            </a:r>
            <a:r>
              <a:rPr lang="hu-HU" dirty="0" err="1" smtClean="0"/>
              <a:t>max</a:t>
            </a:r>
            <a:r>
              <a:rPr lang="hu-HU" dirty="0" smtClean="0"/>
              <a:t>. kötbér a fuvardíj összege.</a:t>
            </a:r>
          </a:p>
          <a:p>
            <a:r>
              <a:rPr lang="hu-HU" b="1" dirty="0" smtClean="0"/>
              <a:t>Fokozott felelősség: </a:t>
            </a:r>
          </a:p>
          <a:p>
            <a:r>
              <a:rPr lang="hu-HU" dirty="0" smtClean="0"/>
              <a:t>ha késedelmes szállítás előtt írásban vállalta a határidőre szállítást, és nem bizonyítja, hogy elháríthatatlan ok miatt nem szállított időre</a:t>
            </a:r>
          </a:p>
          <a:p>
            <a:r>
              <a:rPr lang="hu-HU" dirty="0" smtClean="0"/>
              <a:t>ha a küldemény teljesen vagy részlegesen elveszett, megsemmisült vagy megsérült</a:t>
            </a:r>
          </a:p>
          <a:p>
            <a:r>
              <a:rPr lang="hu-HU" dirty="0" smtClean="0"/>
              <a:t>Kivéve: ha elháríthatatlan ok, csomagolási hiányosság, feladó vagy címzett rakodása, okmányok, információk hiánya, a küldemény belső tulajdonsága okozta.</a:t>
            </a:r>
          </a:p>
          <a:p>
            <a:r>
              <a:rPr lang="hu-HU" dirty="0" smtClean="0"/>
              <a:t>Bizonyítási teher.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8591436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t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4229</TotalTime>
  <Words>2566</Words>
  <Application>Microsoft Office PowerPoint</Application>
  <PresentationFormat>Szélesvásznú</PresentationFormat>
  <Paragraphs>185</Paragraphs>
  <Slides>29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Wingdings 3</vt:lpstr>
      <vt:lpstr>Fazetta</vt:lpstr>
      <vt:lpstr>PowerPoint bemutató</vt:lpstr>
      <vt:lpstr>A fuvar- és szállítmányozási jog</vt:lpstr>
      <vt:lpstr>A 2014 előtti PTK szabályozás</vt:lpstr>
      <vt:lpstr>A fuvarozás megkezdése</vt:lpstr>
      <vt:lpstr>A feladó kötelezettségei a fuvarozás során</vt:lpstr>
      <vt:lpstr>A feladó jogai</vt:lpstr>
      <vt:lpstr>A fuvarozó kötelezettségei</vt:lpstr>
      <vt:lpstr>A fuvarozó jogai</vt:lpstr>
      <vt:lpstr>Fuvarozói felelősség</vt:lpstr>
      <vt:lpstr>Fuvarozói kártérítés/címzetti kárigény</vt:lpstr>
      <vt:lpstr>Szállítmányozási szerződés A szállítmányozó kötelezettségei</vt:lpstr>
      <vt:lpstr>A szállítmányozó jogai</vt:lpstr>
      <vt:lpstr>A szállítmányozó felelőssége</vt:lpstr>
      <vt:lpstr>A kötelem</vt:lpstr>
      <vt:lpstr>A szerződés</vt:lpstr>
      <vt:lpstr>Szerződésszegés</vt:lpstr>
      <vt:lpstr>Kellékszavatosság és kötbér</vt:lpstr>
      <vt:lpstr>A fuvarozási szerződés aktuális jellemzői</vt:lpstr>
      <vt:lpstr>A fuvarlevél tartalma</vt:lpstr>
      <vt:lpstr>A fuvareszköz kiállítása és a rakodás</vt:lpstr>
      <vt:lpstr>A fuvarozó zálogjoga</vt:lpstr>
      <vt:lpstr>A fuvarozási szerződés elévülése</vt:lpstr>
      <vt:lpstr>A vállalkozás szabályainak alkalmazása</vt:lpstr>
      <vt:lpstr>A szállítmányozási szerződés</vt:lpstr>
      <vt:lpstr>A szállítmányozó (megbízott) kötelezettségei</vt:lpstr>
      <vt:lpstr>A megbízó felelőssége</vt:lpstr>
      <vt:lpstr>A fuvarozási szerződés és a bizományi szerződés hatályának elkülönítése</vt:lpstr>
      <vt:lpstr>A megbízási (bizományosi) szerződés felmondása</vt:lpstr>
      <vt:lpstr>A szállítmányozó zálogjoga</vt:lpstr>
    </vt:vector>
  </TitlesOfParts>
  <Company>BME KUKG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Nagy Zoltán</dc:creator>
  <cp:lastModifiedBy>KUKG</cp:lastModifiedBy>
  <cp:revision>302</cp:revision>
  <cp:lastPrinted>2015-02-06T08:53:03Z</cp:lastPrinted>
  <dcterms:created xsi:type="dcterms:W3CDTF">2015-02-01T10:32:39Z</dcterms:created>
  <dcterms:modified xsi:type="dcterms:W3CDTF">2017-02-27T07:24:26Z</dcterms:modified>
</cp:coreProperties>
</file>